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0" r:id="rId6"/>
    <p:sldId id="271" r:id="rId7"/>
    <p:sldId id="260" r:id="rId8"/>
    <p:sldId id="261" r:id="rId9"/>
    <p:sldId id="262" r:id="rId10"/>
    <p:sldId id="265" r:id="rId11"/>
    <p:sldId id="263" r:id="rId12"/>
    <p:sldId id="264" r:id="rId13"/>
    <p:sldId id="266" r:id="rId14"/>
    <p:sldId id="267" r:id="rId15"/>
    <p:sldId id="268" r:id="rId16"/>
    <p:sldId id="272" r:id="rId17"/>
    <p:sldId id="273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12FAABF-F05A-49BA-9FDE-E2399286E954}" type="datetimeFigureOut">
              <a:rPr lang="ru-RU" smtClean="0"/>
              <a:t>24.10.2016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83FFC4C-4CC1-42A6-A16A-6D31E87B310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738856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Формирование информационной компетентности учащихся в курсе изучения основ безопасности жизнедеятельности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83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12968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3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634082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/>
              <a:t>Проведение общешкольного открытого урока ОБЖ     (в мероприятиях ко «Дню защиты детей»</a:t>
            </a:r>
            <a:endParaRPr lang="ru-RU" sz="28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52736"/>
            <a:ext cx="4464496" cy="58052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268760"/>
            <a:ext cx="3464386" cy="23042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3" y="4221088"/>
            <a:ext cx="3464387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0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3" y="77505"/>
            <a:ext cx="4661533" cy="2796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153" y="92103"/>
            <a:ext cx="4313343" cy="27815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9" y="3645024"/>
            <a:ext cx="4984266" cy="30758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169" y="3645024"/>
            <a:ext cx="4073558" cy="30758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298392"/>
            <a:ext cx="3456384" cy="177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4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8712968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67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85800"/>
            <a:ext cx="8928992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6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85800"/>
            <a:ext cx="878497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3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0"/>
            <a:ext cx="57868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9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600" y="0"/>
            <a:ext cx="5482799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28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B0F0"/>
                </a:solidFill>
              </a:rPr>
              <a:t/>
            </a:r>
            <a:br>
              <a:rPr lang="ru-RU" sz="3600" b="1" i="1" dirty="0" smtClean="0">
                <a:solidFill>
                  <a:srgbClr val="00B0F0"/>
                </a:solidFill>
              </a:rPr>
            </a:br>
            <a:r>
              <a:rPr lang="ru-RU" sz="3600" b="1" i="1" dirty="0">
                <a:solidFill>
                  <a:srgbClr val="00B0F0"/>
                </a:solidFill>
              </a:rPr>
              <a:t/>
            </a:r>
            <a:br>
              <a:rPr lang="ru-RU" sz="3600" b="1" i="1" dirty="0">
                <a:solidFill>
                  <a:srgbClr val="00B0F0"/>
                </a:solidFill>
              </a:rPr>
            </a:br>
            <a:r>
              <a:rPr lang="ru-RU" sz="3600" b="1" i="1" dirty="0" smtClean="0">
                <a:solidFill>
                  <a:srgbClr val="00B0F0"/>
                </a:solidFill>
              </a:rPr>
              <a:t/>
            </a:r>
            <a:br>
              <a:rPr lang="ru-RU" sz="3600" b="1" i="1" dirty="0" smtClean="0">
                <a:solidFill>
                  <a:srgbClr val="00B0F0"/>
                </a:solidFill>
              </a:rPr>
            </a:br>
            <a:r>
              <a:rPr lang="ru-RU" sz="3600" b="1" i="1" dirty="0">
                <a:solidFill>
                  <a:srgbClr val="00B0F0"/>
                </a:solidFill>
              </a:rPr>
              <a:t/>
            </a:r>
            <a:br>
              <a:rPr lang="ru-RU" sz="3600" b="1" i="1" dirty="0">
                <a:solidFill>
                  <a:srgbClr val="00B0F0"/>
                </a:solidFill>
              </a:rPr>
            </a:br>
            <a:r>
              <a:rPr lang="ru-RU" sz="3600" b="1" i="1" dirty="0" smtClean="0">
                <a:solidFill>
                  <a:srgbClr val="00B0F0"/>
                </a:solidFill>
              </a:rPr>
              <a:t/>
            </a:r>
            <a:br>
              <a:rPr lang="ru-RU" sz="3600" b="1" i="1" dirty="0" smtClean="0">
                <a:solidFill>
                  <a:srgbClr val="00B0F0"/>
                </a:solidFill>
              </a:rPr>
            </a:br>
            <a:r>
              <a:rPr lang="ru-RU" sz="3600" b="1" i="1" dirty="0">
                <a:solidFill>
                  <a:srgbClr val="00B0F0"/>
                </a:solidFill>
              </a:rPr>
              <a:t/>
            </a:r>
            <a:br>
              <a:rPr lang="ru-RU" sz="3600" b="1" i="1" dirty="0">
                <a:solidFill>
                  <a:srgbClr val="00B0F0"/>
                </a:solidFill>
              </a:rPr>
            </a:br>
            <a:r>
              <a:rPr lang="ru-RU" sz="3600" b="1" i="1" dirty="0" smtClean="0">
                <a:solidFill>
                  <a:srgbClr val="00B0F0"/>
                </a:solidFill>
              </a:rPr>
              <a:t/>
            </a:r>
            <a:br>
              <a:rPr lang="ru-RU" sz="3600" b="1" i="1" dirty="0" smtClean="0">
                <a:solidFill>
                  <a:srgbClr val="00B0F0"/>
                </a:solidFill>
              </a:rPr>
            </a:br>
            <a:r>
              <a:rPr lang="ru-RU" sz="5300" b="1" i="1" dirty="0" smtClean="0">
                <a:solidFill>
                  <a:srgbClr val="00B0F0"/>
                </a:solidFill>
              </a:rPr>
              <a:t>Спасибо за внимание!</a:t>
            </a:r>
            <a:endParaRPr lang="ru-RU" sz="53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27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359898"/>
            <a:ext cx="7651576" cy="1472184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Термин 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«Информационная компетентность»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определяется  как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2348880"/>
            <a:ext cx="7406640" cy="2520280"/>
          </a:xfrm>
        </p:spPr>
        <p:txBody>
          <a:bodyPr>
            <a:normAutofit lnSpcReduction="10000"/>
          </a:bodyPr>
          <a:lstStyle/>
          <a:p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«Способность и умение самостоятельно искать, анализировать, отбирать, обрабатывать и передавать необходимую информацию при помощи устных и письменных коммуникативных информационных технологий»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273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87624" y="188640"/>
            <a:ext cx="7651576" cy="2376264"/>
          </a:xfrm>
        </p:spPr>
        <p:txBody>
          <a:bodyPr>
            <a:normAutofit/>
          </a:bodyPr>
          <a:lstStyle/>
          <a:p>
            <a:pPr algn="just"/>
            <a:r>
              <a:rPr lang="ru-RU" sz="2800" b="1" i="1" dirty="0" smtClean="0"/>
              <a:t>Информационная культура     </a:t>
            </a:r>
            <a:r>
              <a:rPr lang="ru-RU" sz="2800" dirty="0" smtClean="0"/>
              <a:t>-     </a:t>
            </a:r>
            <a:r>
              <a:rPr lang="ru-RU" sz="2400" dirty="0" smtClean="0"/>
              <a:t>умение целенаправленно работать с информацией и использовать для ее получения, обработки и передачи компьютерную информационную технологию, современные технические средства и методы.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87624" y="2708920"/>
            <a:ext cx="7651576" cy="3456384"/>
          </a:xfrm>
        </p:spPr>
        <p:txBody>
          <a:bodyPr>
            <a:normAutofit/>
          </a:bodyPr>
          <a:lstStyle/>
          <a:p>
            <a:pPr algn="just"/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Информационная грамотность  -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начальный уровень информационной компетентности и включает совокупность знаний, умений, поведенческих качеств обучающихся, позволяющих эффективно находить, оценивать, использовать информацию для успешного включения в разнообразные виды деятельности и отношений.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009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Приемы и средства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84784"/>
            <a:ext cx="8064896" cy="48006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устным текстом (учебник, энциклопедия и т.д.)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информационными системами (дополнительные источники, домашнее задание, рефераты, презентации и т.д.)</a:t>
            </a:r>
          </a:p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Передача содержание информации:</a:t>
            </a:r>
          </a:p>
          <a:p>
            <a:pPr>
              <a:buFontTx/>
              <a:buChar char="-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умение корректно сформулировать проблему</a:t>
            </a:r>
          </a:p>
          <a:p>
            <a:pPr>
              <a:buFontTx/>
              <a:buChar char="-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мение искать и находить информацию в различных источниках</a:t>
            </a:r>
          </a:p>
          <a:p>
            <a:pPr>
              <a:buFontTx/>
              <a:buChar char="-"/>
            </a:pP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мение составить мнение о качестве, полезности информации и источников ее получения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6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0"/>
            <a:ext cx="57868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9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600" y="0"/>
            <a:ext cx="5482799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6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 презентаций учащихся на тему «Здорового образа жизни»  в курсе изучения предмета ОБЖ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7992888" cy="4464496"/>
          </a:xfrm>
        </p:spPr>
      </p:pic>
    </p:spTree>
    <p:extLst>
      <p:ext uri="{BB962C8B-B14F-4D97-AF65-F5344CB8AC3E}">
        <p14:creationId xmlns:p14="http://schemas.microsoft.com/office/powerpoint/2010/main" val="34485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37" y="0"/>
            <a:ext cx="60140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3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60648"/>
            <a:ext cx="5904656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7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101</TotalTime>
  <Words>191</Words>
  <Application>Microsoft Office PowerPoint</Application>
  <PresentationFormat>Экран (4:3)</PresentationFormat>
  <Paragraphs>15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Формирование информационной компетентности учащихся в курсе изучения основ безопасности жизнедеятельности</vt:lpstr>
      <vt:lpstr>Термин  «Информационная компетентность» определяется  как</vt:lpstr>
      <vt:lpstr>Информационная культура     -     умение целенаправленно работать с информацией и использовать для ее получения, обработки и передачи компьютерную информационную технологию, современные технические средства и методы. </vt:lpstr>
      <vt:lpstr>Приемы и средства</vt:lpstr>
      <vt:lpstr>Презентация PowerPoint</vt:lpstr>
      <vt:lpstr>Презентация PowerPoint</vt:lpstr>
      <vt:lpstr>Конкурс  презентаций учащихся на тему «Здорового образа жизни»  в курсе изучения предмета ОБЖ</vt:lpstr>
      <vt:lpstr>Презентация PowerPoint</vt:lpstr>
      <vt:lpstr>Презентация PowerPoint</vt:lpstr>
      <vt:lpstr>Презентация PowerPoint</vt:lpstr>
      <vt:lpstr>Проведение общешкольного открытого урока ОБЖ     (в мероприятиях ко «Дню защиты детей»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информационной компетентности учащихся в курсе изучения основ безопасности жизнедеятельности</dc:title>
  <dc:creator>Windows User</dc:creator>
  <cp:lastModifiedBy>Windows User</cp:lastModifiedBy>
  <cp:revision>10</cp:revision>
  <dcterms:created xsi:type="dcterms:W3CDTF">2016-10-21T05:26:26Z</dcterms:created>
  <dcterms:modified xsi:type="dcterms:W3CDTF">2016-10-24T10:17:17Z</dcterms:modified>
</cp:coreProperties>
</file>